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3" r:id="rId5"/>
    <p:sldId id="264" r:id="rId6"/>
    <p:sldId id="260" r:id="rId7"/>
    <p:sldId id="261"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71" d="100"/>
          <a:sy n="71" d="100"/>
        </p:scale>
        <p:origin x="40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January 2018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2095" y="2131892"/>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81729" y="560764"/>
            <a:ext cx="10641198" cy="7049732"/>
          </a:xfrm>
        </p:spPr>
        <p:txBody>
          <a:bodyPr>
            <a:noAutofit/>
          </a:bodyPr>
          <a:lstStyle/>
          <a:p>
            <a:r>
              <a:rPr lang="en-US" sz="1800" b="1" u="sng" dirty="0" smtClean="0">
                <a:latin typeface="Calibri" panose="020F0502020204030204" pitchFamily="34" charset="0"/>
                <a:ea typeface="Calibri" panose="020F0502020204030204" pitchFamily="34" charset="0"/>
                <a:cs typeface="Times New Roman" panose="02020603050405020304" pitchFamily="18" charset="0"/>
              </a:rPr>
              <a:t>Reunification drill </a:t>
            </a:r>
            <a:br>
              <a:rPr lang="en-US" sz="1800" b="1" u="sng"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I have been participating with Kalama schools on a reunification exercise scheduled for May. We have been meeting monthly to finalize the details. This exercise will also assist Woodland Schools in hardening our reunification strategy and procedures. The reunification strategy is organized virtually the same at any location only the key players change. </a:t>
            </a:r>
            <a:r>
              <a:rPr lang="en-US" sz="1800" dirty="0" smtClean="0">
                <a:latin typeface="Calibri" panose="020F0502020204030204" pitchFamily="34" charset="0"/>
                <a:ea typeface="Calibri" panose="020F0502020204030204" pitchFamily="34" charset="0"/>
                <a:cs typeface="Times New Roman" panose="02020603050405020304" pitchFamily="18" charset="0"/>
              </a:rPr>
              <a:t>Additionally, </a:t>
            </a:r>
            <a:r>
              <a:rPr lang="en-US" sz="1800" dirty="0" smtClean="0">
                <a:latin typeface="Calibri" panose="020F0502020204030204" pitchFamily="34" charset="0"/>
                <a:ea typeface="Calibri" panose="020F0502020204030204" pitchFamily="34" charset="0"/>
                <a:cs typeface="Times New Roman" panose="02020603050405020304" pitchFamily="18" charset="0"/>
              </a:rPr>
              <a:t>we have prepped two reunification “Go Kits</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O</a:t>
            </a:r>
            <a:r>
              <a:rPr lang="en-US" sz="1800" dirty="0" smtClean="0">
                <a:latin typeface="Calibri" panose="020F0502020204030204" pitchFamily="34" charset="0"/>
                <a:ea typeface="Calibri" panose="020F0502020204030204" pitchFamily="34" charset="0"/>
                <a:cs typeface="Times New Roman" panose="02020603050405020304" pitchFamily="18" charset="0"/>
              </a:rPr>
              <a:t>ne </a:t>
            </a:r>
            <a:r>
              <a:rPr lang="en-US" sz="1800" dirty="0" smtClean="0">
                <a:latin typeface="Calibri" panose="020F0502020204030204" pitchFamily="34" charset="0"/>
                <a:ea typeface="Calibri" panose="020F0502020204030204" pitchFamily="34" charset="0"/>
                <a:cs typeface="Times New Roman" panose="02020603050405020304" pitchFamily="18" charset="0"/>
              </a:rPr>
              <a:t>that will reside at WHS in the main electrical room and the second at the Facilities Office at the Middle School. In the event of a reunification </a:t>
            </a:r>
            <a:r>
              <a:rPr lang="en-US" sz="1800" dirty="0" smtClean="0">
                <a:latin typeface="Calibri" panose="020F0502020204030204" pitchFamily="34" charset="0"/>
                <a:ea typeface="Calibri" panose="020F0502020204030204" pitchFamily="34" charset="0"/>
                <a:cs typeface="Times New Roman" panose="02020603050405020304" pitchFamily="18" charset="0"/>
              </a:rPr>
              <a:t>event, </a:t>
            </a:r>
            <a:r>
              <a:rPr lang="en-US" sz="1800" dirty="0" smtClean="0">
                <a:latin typeface="Calibri" panose="020F0502020204030204" pitchFamily="34" charset="0"/>
                <a:ea typeface="Calibri" panose="020F0502020204030204" pitchFamily="34" charset="0"/>
                <a:cs typeface="Times New Roman" panose="02020603050405020304" pitchFamily="18" charset="0"/>
              </a:rPr>
              <a:t>both kits are easily transported to the reunification site.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b="1" u="sng" dirty="0" smtClean="0">
                <a:latin typeface="Calibri" panose="020F0502020204030204" pitchFamily="34" charset="0"/>
                <a:ea typeface="Calibri" panose="020F0502020204030204" pitchFamily="34" charset="0"/>
                <a:cs typeface="Times New Roman" panose="02020603050405020304" pitchFamily="18" charset="0"/>
              </a:rPr>
              <a:t>Rekey </a:t>
            </a:r>
            <a:r>
              <a:rPr lang="en-US" sz="1800" b="1" dirty="0" smtClean="0">
                <a:latin typeface="Calibri" panose="020F0502020204030204" pitchFamily="34" charset="0"/>
                <a:ea typeface="Calibri" panose="020F0502020204030204" pitchFamily="34" charset="0"/>
                <a:cs typeface="Times New Roman" panose="02020603050405020304" pitchFamily="18" charset="0"/>
              </a:rPr>
              <a:t/>
            </a:r>
            <a:br>
              <a:rPr lang="en-US" sz="1800" b="1"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In order to improve safety at the </a:t>
            </a:r>
            <a:r>
              <a:rPr lang="en-US" sz="1800" dirty="0" smtClean="0">
                <a:latin typeface="Calibri" panose="020F0502020204030204" pitchFamily="34" charset="0"/>
                <a:ea typeface="Calibri" panose="020F0502020204030204" pitchFamily="34" charset="0"/>
                <a:cs typeface="Times New Roman" panose="02020603050405020304" pitchFamily="18" charset="0"/>
              </a:rPr>
              <a:t>schools, </a:t>
            </a:r>
            <a:r>
              <a:rPr lang="en-US" sz="1800" dirty="0" smtClean="0">
                <a:latin typeface="Calibri" panose="020F0502020204030204" pitchFamily="34" charset="0"/>
                <a:ea typeface="Calibri" panose="020F0502020204030204" pitchFamily="34" charset="0"/>
                <a:cs typeface="Times New Roman" panose="02020603050405020304" pitchFamily="18" charset="0"/>
              </a:rPr>
              <a:t>card key readers were installed last summer to more accurately control and limit access to the schools.  Once all of the readers were up and running and all bugs worked out, the intent was to rekey all of the exterior locks at each school. This action virtually renders all A keys useless (excluding interior doors). Last week we completed this activity at WMS and will schedule WIS and WPS in the very near future.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b="1" u="sng" dirty="0" smtClean="0">
                <a:latin typeface="Calibri" panose="020F0502020204030204" pitchFamily="34" charset="0"/>
                <a:ea typeface="Calibri" panose="020F0502020204030204" pitchFamily="34" charset="0"/>
                <a:cs typeface="Times New Roman" panose="02020603050405020304" pitchFamily="18" charset="0"/>
              </a:rPr>
              <a:t>Remote Viewing  of Schools Cameras</a:t>
            </a:r>
            <a:br>
              <a:rPr lang="en-US" sz="1800" b="1" u="sng"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I’ve connected with IT and Woodland Police to allow our surveillance cameras to be viewed by dispatch at the police station. This ability to pinpoint problem areas in the schools remotely can aid the police tremendously and shave critical time off there response to a particular area in the school. Since this information will be available via a web browser IT is currently ensuring the network connection security then we will be ready to deploy and train WPD on the arrangement of the cameras and location ID.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i="1"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180305"/>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a:xfrm>
            <a:off x="308716" y="918865"/>
            <a:ext cx="10964874" cy="5939135"/>
          </a:xfrm>
        </p:spPr>
        <p:txBody>
          <a:bodyPr>
            <a:normAutofit/>
          </a:bodyPr>
          <a:lstStyle/>
          <a:p>
            <a:pPr>
              <a:spcBef>
                <a:spcPts val="600"/>
              </a:spcBef>
            </a:pPr>
            <a:r>
              <a:rPr lang="en-US" sz="1800" b="1" u="sng" dirty="0">
                <a:latin typeface="Calibri" panose="020F0502020204030204" pitchFamily="34" charset="0"/>
                <a:ea typeface="Calibri" panose="020F0502020204030204" pitchFamily="34" charset="0"/>
                <a:cs typeface="Times New Roman" panose="02020603050405020304" pitchFamily="18" charset="0"/>
              </a:rPr>
              <a:t>Lighting </a:t>
            </a:r>
            <a:r>
              <a:rPr lang="en-US" sz="1800" b="1" u="sng" dirty="0" smtClean="0">
                <a:latin typeface="Calibri" panose="020F0502020204030204" pitchFamily="34" charset="0"/>
                <a:ea typeface="Calibri" panose="020F0502020204030204" pitchFamily="34" charset="0"/>
                <a:cs typeface="Times New Roman" panose="02020603050405020304" pitchFamily="18" charset="0"/>
              </a:rPr>
              <a:t>Controllers </a:t>
            </a:r>
            <a:r>
              <a:rPr lang="en-US" sz="1800" b="1" u="sng" dirty="0">
                <a:latin typeface="Calibri" panose="020F0502020204030204" pitchFamily="34" charset="0"/>
                <a:ea typeface="Calibri" panose="020F0502020204030204" pitchFamily="34" charset="0"/>
                <a:cs typeface="Times New Roman" panose="02020603050405020304" pitchFamily="18" charset="0"/>
              </a:rPr>
              <a:t>and </a:t>
            </a:r>
            <a:r>
              <a:rPr lang="en-US" sz="1800" b="1" u="sng" dirty="0" smtClean="0">
                <a:latin typeface="Calibri" panose="020F0502020204030204" pitchFamily="34" charset="0"/>
                <a:ea typeface="Calibri" panose="020F0502020204030204" pitchFamily="34" charset="0"/>
                <a:cs typeface="Times New Roman" panose="02020603050405020304" pitchFamily="18" charset="0"/>
              </a:rPr>
              <a:t>UPS</a:t>
            </a:r>
            <a:r>
              <a:rPr lang="en-US" sz="1800" b="1" u="sng" dirty="0">
                <a:latin typeface="Calibri" panose="020F0502020204030204" pitchFamily="34" charset="0"/>
                <a:ea typeface="Calibri" panose="020F0502020204030204" pitchFamily="34" charset="0"/>
                <a:cs typeface="Times New Roman" panose="02020603050405020304" pitchFamily="18" charset="0"/>
              </a:rPr>
              <a:t/>
            </a:r>
            <a:br>
              <a:rPr lang="en-US" sz="1800" b="1" u="sng" dirty="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AET </a:t>
            </a:r>
            <a:r>
              <a:rPr lang="en-US" sz="1800" dirty="0" smtClean="0">
                <a:latin typeface="Calibri" panose="020F0502020204030204" pitchFamily="34" charset="0"/>
                <a:ea typeface="Calibri" panose="020F0502020204030204" pitchFamily="34" charset="0"/>
                <a:cs typeface="Times New Roman" panose="02020603050405020304" pitchFamily="18" charset="0"/>
              </a:rPr>
              <a:t>replaced </a:t>
            </a:r>
            <a:r>
              <a:rPr lang="en-US" sz="1800" dirty="0">
                <a:latin typeface="Calibri" panose="020F0502020204030204" pitchFamily="34" charset="0"/>
                <a:ea typeface="Calibri" panose="020F0502020204030204" pitchFamily="34" charset="0"/>
                <a:cs typeface="Times New Roman" panose="02020603050405020304" pitchFamily="18" charset="0"/>
              </a:rPr>
              <a:t>the logic chips in the LED lighting controllers for </a:t>
            </a:r>
            <a:r>
              <a:rPr lang="en-US" sz="1800" dirty="0" smtClean="0">
                <a:latin typeface="Calibri" panose="020F0502020204030204" pitchFamily="34" charset="0"/>
                <a:ea typeface="Calibri" panose="020F0502020204030204" pitchFamily="34" charset="0"/>
                <a:cs typeface="Times New Roman" panose="02020603050405020304" pitchFamily="18" charset="0"/>
              </a:rPr>
              <a:t>4 of the </a:t>
            </a:r>
            <a:r>
              <a:rPr lang="en-US" sz="1800" dirty="0">
                <a:latin typeface="Calibri" panose="020F0502020204030204" pitchFamily="34" charset="0"/>
                <a:ea typeface="Calibri" panose="020F0502020204030204" pitchFamily="34" charset="0"/>
                <a:cs typeface="Times New Roman" panose="02020603050405020304" pitchFamily="18" charset="0"/>
              </a:rPr>
              <a:t>WHS </a:t>
            </a:r>
            <a:r>
              <a:rPr lang="en-US" sz="1800" dirty="0" smtClean="0">
                <a:latin typeface="Calibri" panose="020F0502020204030204" pitchFamily="34" charset="0"/>
                <a:ea typeface="Calibri" panose="020F0502020204030204" pitchFamily="34" charset="0"/>
                <a:cs typeface="Times New Roman" panose="02020603050405020304" pitchFamily="18" charset="0"/>
              </a:rPr>
              <a:t>lighting systems. These systems have been problematic since there installation. Quite often we have been experiencing a “lock up” of the lighting controllers that renders the wall controllers useless. To temporarily correct this problem, normal </a:t>
            </a:r>
            <a:r>
              <a:rPr lang="en-US" sz="1800" dirty="0" smtClean="0">
                <a:latin typeface="Calibri" panose="020F0502020204030204" pitchFamily="34" charset="0"/>
                <a:ea typeface="Calibri" panose="020F0502020204030204" pitchFamily="34" charset="0"/>
                <a:cs typeface="Times New Roman" panose="02020603050405020304" pitchFamily="18" charset="0"/>
              </a:rPr>
              <a:t>and </a:t>
            </a:r>
            <a:r>
              <a:rPr lang="en-US" sz="1800" dirty="0" smtClean="0">
                <a:latin typeface="Calibri" panose="020F0502020204030204" pitchFamily="34" charset="0"/>
                <a:ea typeface="Calibri" panose="020F0502020204030204" pitchFamily="34" charset="0"/>
                <a:cs typeface="Times New Roman" panose="02020603050405020304" pitchFamily="18" charset="0"/>
              </a:rPr>
              <a:t>emergency power has to be disconnected from the controller essentially rebooting it. Eaton technicians, the OEM for the panels are doing the replacement.  </a:t>
            </a:r>
            <a:r>
              <a:rPr lang="en-US" sz="1600" dirty="0">
                <a:latin typeface="Calibri" panose="020F0502020204030204" pitchFamily="34" charset="0"/>
                <a:ea typeface="Calibri" panose="020F0502020204030204" pitchFamily="34" charset="0"/>
                <a:cs typeface="Times New Roman" panose="02020603050405020304" pitchFamily="18" charset="0"/>
              </a:rPr>
              <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800" b="1" u="sng" dirty="0">
                <a:latin typeface="Calibri" panose="020F0502020204030204" pitchFamily="34" charset="0"/>
                <a:ea typeface="Calibri" panose="020F0502020204030204" pitchFamily="34" charset="0"/>
                <a:cs typeface="Times New Roman" panose="02020603050405020304" pitchFamily="18" charset="0"/>
              </a:rPr>
              <a:t>Emergency </a:t>
            </a:r>
            <a:r>
              <a:rPr lang="en-US" sz="1800" b="1" u="sng" dirty="0" smtClean="0">
                <a:latin typeface="Calibri" panose="020F0502020204030204" pitchFamily="34" charset="0"/>
                <a:ea typeface="Calibri" panose="020F0502020204030204" pitchFamily="34" charset="0"/>
                <a:cs typeface="Times New Roman" panose="02020603050405020304" pitchFamily="18" charset="0"/>
              </a:rPr>
              <a:t>Planning </a:t>
            </a:r>
            <a:r>
              <a:rPr lang="en-US" sz="1800" b="1" u="sng" dirty="0">
                <a:latin typeface="Calibri" panose="020F0502020204030204" pitchFamily="34" charset="0"/>
                <a:ea typeface="Calibri" panose="020F0502020204030204" pitchFamily="34" charset="0"/>
                <a:cs typeface="Times New Roman" panose="02020603050405020304" pitchFamily="18" charset="0"/>
              </a:rPr>
              <a:t/>
            </a:r>
            <a:br>
              <a:rPr lang="en-US" sz="1800" b="1" u="sng"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The new emergency planning policy is being presented for </a:t>
            </a:r>
            <a:r>
              <a:rPr lang="en-US" sz="1800" dirty="0" smtClean="0">
                <a:latin typeface="Calibri" panose="020F0502020204030204" pitchFamily="34" charset="0"/>
                <a:ea typeface="Calibri" panose="020F0502020204030204" pitchFamily="34" charset="0"/>
                <a:cs typeface="Times New Roman" panose="02020603050405020304" pitchFamily="18" charset="0"/>
              </a:rPr>
              <a:t>board review </a:t>
            </a:r>
            <a:r>
              <a:rPr lang="en-US" sz="1800" dirty="0">
                <a:latin typeface="Calibri" panose="020F0502020204030204" pitchFamily="34" charset="0"/>
                <a:ea typeface="Calibri" panose="020F0502020204030204" pitchFamily="34" charset="0"/>
                <a:cs typeface="Times New Roman" panose="02020603050405020304" pitchFamily="18" charset="0"/>
              </a:rPr>
              <a:t>at the 2/26 board meeting. The policy is the lead document in a new series of </a:t>
            </a:r>
            <a:r>
              <a:rPr lang="en-US" sz="1800" dirty="0" smtClean="0">
                <a:latin typeface="Calibri" panose="020F0502020204030204" pitchFamily="34" charset="0"/>
                <a:ea typeface="Calibri" panose="020F0502020204030204" pitchFamily="34" charset="0"/>
                <a:cs typeface="Times New Roman" panose="02020603050405020304" pitchFamily="18" charset="0"/>
              </a:rPr>
              <a:t>emergency procedures </a:t>
            </a:r>
            <a:r>
              <a:rPr lang="en-US" sz="1800" dirty="0">
                <a:latin typeface="Calibri" panose="020F0502020204030204" pitchFamily="34" charset="0"/>
                <a:ea typeface="Calibri" panose="020F0502020204030204" pitchFamily="34" charset="0"/>
                <a:cs typeface="Times New Roman" panose="02020603050405020304" pitchFamily="18" charset="0"/>
              </a:rPr>
              <a:t>and </a:t>
            </a:r>
            <a:r>
              <a:rPr lang="en-US" sz="1800" dirty="0" smtClean="0">
                <a:latin typeface="Calibri" panose="020F0502020204030204" pitchFamily="34" charset="0"/>
                <a:ea typeface="Calibri" panose="020F0502020204030204" pitchFamily="34" charset="0"/>
                <a:cs typeface="Times New Roman" panose="02020603050405020304" pitchFamily="18" charset="0"/>
              </a:rPr>
              <a:t>guidelines created for the district. The policy is followed by a new Procedure, District Emergency Operations Plan and school level Emergency Response plans. School level plans have detailed information for Standard Response Protocol, reunification planning, hazard probability modeling, emergency flow charts, first aid and other programs to support the schools from a safety perspective. </a:t>
            </a:r>
          </a:p>
          <a:p>
            <a:pPr>
              <a:spcBef>
                <a:spcPts val="600"/>
              </a:spcBef>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1800" b="1" u="sng" dirty="0" smtClean="0"/>
              <a:t>The French are coming!</a:t>
            </a:r>
          </a:p>
          <a:p>
            <a:pPr indent="0">
              <a:spcBef>
                <a:spcPts val="600"/>
              </a:spcBef>
              <a:buNone/>
            </a:pPr>
            <a:r>
              <a:rPr lang="en-US" sz="1800" dirty="0" smtClean="0"/>
              <a:t>The </a:t>
            </a:r>
            <a:r>
              <a:rPr lang="en-US" sz="1800" dirty="0" smtClean="0"/>
              <a:t>WHS commons will be undergoing another awesome transformation this next Saturday, (February 24) as </a:t>
            </a:r>
            <a:r>
              <a:rPr lang="en-US" sz="1800" dirty="0"/>
              <a:t> </a:t>
            </a:r>
            <a:r>
              <a:rPr lang="en-US" sz="1800" dirty="0" smtClean="0"/>
              <a:t>    </a:t>
            </a:r>
            <a:r>
              <a:rPr lang="en-US" sz="1800" dirty="0" smtClean="0"/>
              <a:t>Grace </a:t>
            </a:r>
            <a:r>
              <a:rPr lang="en-US" sz="1800" dirty="0" smtClean="0"/>
              <a:t>Church will be temporarily relocation the building to France for the evening. This transformation will be complete with Eiffel Tower and many other artistic French twists. If its in line with the previous 14 venues, I’m sure it will be a fantastic memory for the daughters and dads alike. Due to the popularity there are now 2 sessions. One is currently sold out (700 tickets) and the second has 200 left. UOI, OUI. </a:t>
            </a:r>
            <a:endParaRPr lang="en-US" sz="1800" dirty="0"/>
          </a:p>
          <a:p>
            <a:pPr marL="0" indent="0">
              <a:buNone/>
            </a:pPr>
            <a:endParaRPr lang="en-US" sz="1800" dirty="0" smtClean="0"/>
          </a:p>
          <a:p>
            <a:pPr marL="0" indent="0">
              <a:buNone/>
            </a:pPr>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28044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3" name="Picture 2"/>
          <p:cNvPicPr>
            <a:picLocks noChangeAspect="1"/>
          </p:cNvPicPr>
          <p:nvPr/>
        </p:nvPicPr>
        <p:blipFill>
          <a:blip r:embed="rId2"/>
          <a:stretch>
            <a:fillRect/>
          </a:stretch>
        </p:blipFill>
        <p:spPr>
          <a:xfrm>
            <a:off x="244524" y="1289205"/>
            <a:ext cx="5513741" cy="4003657"/>
          </a:xfrm>
          <a:prstGeom prst="rect">
            <a:avLst/>
          </a:prstGeom>
        </p:spPr>
      </p:pic>
      <p:pic>
        <p:nvPicPr>
          <p:cNvPr id="11" name="Content Placeholder 10"/>
          <p:cNvPicPr>
            <a:picLocks noGrp="1" noChangeAspect="1"/>
          </p:cNvPicPr>
          <p:nvPr>
            <p:ph idx="1"/>
          </p:nvPr>
        </p:nvPicPr>
        <p:blipFill>
          <a:blip r:embed="rId3"/>
          <a:stretch>
            <a:fillRect/>
          </a:stretch>
        </p:blipFill>
        <p:spPr>
          <a:xfrm>
            <a:off x="6261652" y="1289205"/>
            <a:ext cx="5665305" cy="4003657"/>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7" y="385761"/>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sp>
        <p:nvSpPr>
          <p:cNvPr id="3" name="TextBox 2"/>
          <p:cNvSpPr txBox="1"/>
          <p:nvPr/>
        </p:nvSpPr>
        <p:spPr>
          <a:xfrm>
            <a:off x="8370007" y="353466"/>
            <a:ext cx="3205429" cy="830997"/>
          </a:xfrm>
          <a:prstGeom prst="rect">
            <a:avLst/>
          </a:prstGeom>
          <a:noFill/>
        </p:spPr>
        <p:txBody>
          <a:bodyPr wrap="none" rtlCol="0">
            <a:spAutoFit/>
          </a:bodyPr>
          <a:lstStyle/>
          <a:p>
            <a:r>
              <a:rPr lang="en-US" sz="1600" dirty="0" smtClean="0"/>
              <a:t>Water charts are updated every two</a:t>
            </a:r>
          </a:p>
          <a:p>
            <a:r>
              <a:rPr lang="en-US" sz="1600" dirty="0" smtClean="0"/>
              <a:t>months, next update to these charts</a:t>
            </a:r>
          </a:p>
          <a:p>
            <a:r>
              <a:rPr lang="en-US" sz="1600" dirty="0" smtClean="0"/>
              <a:t>in March 2018</a:t>
            </a:r>
            <a:endParaRPr lang="en-US" sz="1600" dirty="0"/>
          </a:p>
        </p:txBody>
      </p:sp>
      <p:sp>
        <p:nvSpPr>
          <p:cNvPr id="13" name="TextBox 12"/>
          <p:cNvSpPr txBox="1"/>
          <p:nvPr/>
        </p:nvSpPr>
        <p:spPr>
          <a:xfrm flipH="1">
            <a:off x="4047070" y="4061100"/>
            <a:ext cx="3873435" cy="1569660"/>
          </a:xfrm>
          <a:prstGeom prst="rect">
            <a:avLst/>
          </a:prstGeom>
          <a:noFill/>
        </p:spPr>
        <p:txBody>
          <a:bodyPr wrap="square" rtlCol="0">
            <a:spAutoFit/>
          </a:bodyPr>
          <a:lstStyle/>
          <a:p>
            <a:pPr algn="just"/>
            <a:r>
              <a:rPr lang="en-US" sz="1600" dirty="0" smtClean="0"/>
              <a:t>The WMS chart includes; 755 </a:t>
            </a:r>
            <a:r>
              <a:rPr lang="en-US" sz="1600" dirty="0" smtClean="0"/>
              <a:t>Park </a:t>
            </a:r>
            <a:r>
              <a:rPr lang="en-US" sz="1600" dirty="0" smtClean="0"/>
              <a:t>high and low flow, BO and Team High, Pit house, </a:t>
            </a:r>
            <a:r>
              <a:rPr lang="en-US" sz="1600" dirty="0" smtClean="0"/>
              <a:t>bus </a:t>
            </a:r>
            <a:r>
              <a:rPr lang="en-US" sz="1600" dirty="0" smtClean="0"/>
              <a:t>barn, athletic field and DO. All of these meters are totaled on the WMS graph but each data point is recorded separately to aid in identifying leaks. </a:t>
            </a:r>
            <a:endParaRPr lang="en-US" sz="1600" dirty="0"/>
          </a:p>
        </p:txBody>
      </p:sp>
      <p:pic>
        <p:nvPicPr>
          <p:cNvPr id="5" name="Picture 4"/>
          <p:cNvPicPr>
            <a:picLocks noChangeAspect="1"/>
          </p:cNvPicPr>
          <p:nvPr/>
        </p:nvPicPr>
        <p:blipFill>
          <a:blip r:embed="rId2"/>
          <a:stretch>
            <a:fillRect/>
          </a:stretch>
        </p:blipFill>
        <p:spPr>
          <a:xfrm>
            <a:off x="218797" y="1452052"/>
            <a:ext cx="3557818" cy="2342708"/>
          </a:xfrm>
          <a:prstGeom prst="rect">
            <a:avLst/>
          </a:prstGeom>
        </p:spPr>
      </p:pic>
      <p:pic>
        <p:nvPicPr>
          <p:cNvPr id="8" name="Picture 7"/>
          <p:cNvPicPr>
            <a:picLocks noChangeAspect="1"/>
          </p:cNvPicPr>
          <p:nvPr/>
        </p:nvPicPr>
        <p:blipFill>
          <a:blip r:embed="rId3"/>
          <a:stretch>
            <a:fillRect/>
          </a:stretch>
        </p:blipFill>
        <p:spPr>
          <a:xfrm>
            <a:off x="218797" y="4061100"/>
            <a:ext cx="3557816" cy="2231329"/>
          </a:xfrm>
          <a:prstGeom prst="rect">
            <a:avLst/>
          </a:prstGeom>
        </p:spPr>
      </p:pic>
      <p:pic>
        <p:nvPicPr>
          <p:cNvPr id="9" name="Picture 8"/>
          <p:cNvPicPr>
            <a:picLocks noChangeAspect="1"/>
          </p:cNvPicPr>
          <p:nvPr/>
        </p:nvPicPr>
        <p:blipFill>
          <a:blip r:embed="rId4"/>
          <a:stretch>
            <a:fillRect/>
          </a:stretch>
        </p:blipFill>
        <p:spPr>
          <a:xfrm>
            <a:off x="4047070" y="1452053"/>
            <a:ext cx="3873435" cy="2342708"/>
          </a:xfrm>
          <a:prstGeom prst="rect">
            <a:avLst/>
          </a:prstGeom>
        </p:spPr>
      </p:pic>
      <p:pic>
        <p:nvPicPr>
          <p:cNvPr id="10" name="Picture 9"/>
          <p:cNvPicPr>
            <a:picLocks noChangeAspect="1"/>
          </p:cNvPicPr>
          <p:nvPr/>
        </p:nvPicPr>
        <p:blipFill>
          <a:blip r:embed="rId5"/>
          <a:stretch>
            <a:fillRect/>
          </a:stretch>
        </p:blipFill>
        <p:spPr>
          <a:xfrm>
            <a:off x="8190964" y="1452052"/>
            <a:ext cx="3395694" cy="2342708"/>
          </a:xfrm>
          <a:prstGeom prst="rect">
            <a:avLst/>
          </a:prstGeom>
        </p:spPr>
      </p:pic>
      <p:pic>
        <p:nvPicPr>
          <p:cNvPr id="11" name="Picture 10"/>
          <p:cNvPicPr>
            <a:picLocks noChangeAspect="1"/>
          </p:cNvPicPr>
          <p:nvPr/>
        </p:nvPicPr>
        <p:blipFill>
          <a:blip r:embed="rId6"/>
          <a:stretch>
            <a:fillRect/>
          </a:stretch>
        </p:blipFill>
        <p:spPr>
          <a:xfrm>
            <a:off x="8190964" y="4061100"/>
            <a:ext cx="3285955" cy="2231329"/>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1244436"/>
            <a:ext cx="10986797" cy="4308872"/>
          </a:xfrm>
          <a:prstGeom prst="rect">
            <a:avLst/>
          </a:prstGeom>
          <a:noFill/>
        </p:spPr>
        <p:txBody>
          <a:bodyPr wrap="square" rtlCol="0">
            <a:spAutoFit/>
          </a:bodyPr>
          <a:lstStyle/>
          <a:p>
            <a:endParaRPr lang="en-US" sz="2000" dirty="0"/>
          </a:p>
          <a:p>
            <a:r>
              <a:rPr lang="en-US" u="sng" dirty="0" smtClean="0"/>
              <a:t>Accidents/Incidents </a:t>
            </a:r>
          </a:p>
          <a:p>
            <a:r>
              <a:rPr lang="en-US" dirty="0" smtClean="0"/>
              <a:t>There were 4 student and 16 staff incidents/accidents for the month.  </a:t>
            </a:r>
          </a:p>
          <a:p>
            <a:r>
              <a:rPr lang="en-US" dirty="0" smtClean="0"/>
              <a:t>   </a:t>
            </a:r>
            <a:endParaRPr lang="en-US" u="sng" dirty="0" smtClean="0"/>
          </a:p>
          <a:p>
            <a:r>
              <a:rPr lang="en-US" u="sng" dirty="0" smtClean="0"/>
              <a:t>Staff Accidents/Incidents</a:t>
            </a:r>
          </a:p>
          <a:p>
            <a:pPr marL="342900" indent="-342900">
              <a:buFont typeface="Arial" panose="020B0604020202020204" pitchFamily="34" charset="0"/>
              <a:buChar char="•"/>
            </a:pPr>
            <a:r>
              <a:rPr lang="en-US" dirty="0" smtClean="0"/>
              <a:t>WPS  </a:t>
            </a:r>
            <a:r>
              <a:rPr lang="en-US" dirty="0"/>
              <a:t>- </a:t>
            </a:r>
            <a:r>
              <a:rPr lang="en-US" dirty="0" smtClean="0"/>
              <a:t>Student behavior – contusions (14) </a:t>
            </a:r>
          </a:p>
          <a:p>
            <a:pPr marL="342900" indent="-342900">
              <a:buFont typeface="Arial" panose="020B0604020202020204" pitchFamily="34" charset="0"/>
              <a:buChar char="•"/>
            </a:pPr>
            <a:r>
              <a:rPr lang="en-US" dirty="0" smtClean="0"/>
              <a:t>WPS  - Student behavior – laceration </a:t>
            </a:r>
          </a:p>
          <a:p>
            <a:pPr marL="342900" indent="-342900">
              <a:buFont typeface="Arial" panose="020B0604020202020204" pitchFamily="34" charset="0"/>
              <a:buChar char="•"/>
            </a:pPr>
            <a:r>
              <a:rPr lang="en-US" dirty="0" smtClean="0"/>
              <a:t>WHS - Maintenance worker got oil in his eye while adjusting door </a:t>
            </a:r>
            <a:r>
              <a:rPr lang="en-US" dirty="0" smtClean="0"/>
              <a:t>cylinder</a:t>
            </a:r>
            <a:endParaRPr lang="en-US" dirty="0" smtClean="0"/>
          </a:p>
          <a:p>
            <a:endParaRPr lang="en-US" dirty="0"/>
          </a:p>
          <a:p>
            <a:r>
              <a:rPr lang="en-US" u="sng" dirty="0" smtClean="0"/>
              <a:t>Student Accidents/Injuries (8) </a:t>
            </a:r>
            <a:r>
              <a:rPr lang="en-US" dirty="0" smtClean="0"/>
              <a:t> </a:t>
            </a:r>
          </a:p>
          <a:p>
            <a:pPr marL="342900" indent="-342900">
              <a:buFont typeface="Arial" panose="020B0604020202020204" pitchFamily="34" charset="0"/>
              <a:buChar char="•"/>
            </a:pPr>
            <a:r>
              <a:rPr lang="en-US" dirty="0" smtClean="0"/>
              <a:t>WPS – While playing on a chair, student pinched toe and foot by own weight (removed shoes) </a:t>
            </a:r>
          </a:p>
          <a:p>
            <a:pPr marL="342900" indent="-342900">
              <a:buFont typeface="Arial" panose="020B0604020202020204" pitchFamily="34" charset="0"/>
              <a:buChar char="•"/>
            </a:pPr>
            <a:r>
              <a:rPr lang="en-US" dirty="0" smtClean="0"/>
              <a:t>WIS -  Student hit mouth while using horizontal bar, laceration and chipped tooth</a:t>
            </a:r>
          </a:p>
          <a:p>
            <a:pPr marL="342900" indent="-342900">
              <a:buFont typeface="Arial" panose="020B0604020202020204" pitchFamily="34" charset="0"/>
              <a:buChar char="•"/>
            </a:pPr>
            <a:r>
              <a:rPr lang="en-US" dirty="0" smtClean="0"/>
              <a:t>WMS (PIT</a:t>
            </a:r>
            <a:r>
              <a:rPr lang="en-US" dirty="0" smtClean="0"/>
              <a:t>) - </a:t>
            </a:r>
            <a:r>
              <a:rPr lang="en-US" dirty="0" smtClean="0"/>
              <a:t>Student tried to “wheelie”  over speed bump with wheelchair, lost control and crashed. Bruised ego</a:t>
            </a:r>
          </a:p>
          <a:p>
            <a:pPr marL="342900" indent="-342900">
              <a:buFont typeface="Arial" panose="020B0604020202020204" pitchFamily="34" charset="0"/>
              <a:buChar char="•"/>
            </a:pPr>
            <a:r>
              <a:rPr lang="en-US" dirty="0" smtClean="0"/>
              <a:t>WHS - </a:t>
            </a:r>
            <a:r>
              <a:rPr lang="en-US" dirty="0"/>
              <a:t>Student punched locker, bruised hand</a:t>
            </a:r>
          </a:p>
          <a:p>
            <a:pPr marL="342900" indent="-342900">
              <a:buFont typeface="Arial" panose="020B0604020202020204" pitchFamily="34" charset="0"/>
              <a:buChar char="•"/>
            </a:pPr>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2" name="Picture 1"/>
          <p:cNvPicPr>
            <a:picLocks noChangeAspect="1"/>
          </p:cNvPicPr>
          <p:nvPr/>
        </p:nvPicPr>
        <p:blipFill>
          <a:blip r:embed="rId3"/>
          <a:stretch>
            <a:fillRect/>
          </a:stretch>
        </p:blipFill>
        <p:spPr>
          <a:xfrm>
            <a:off x="995928" y="577817"/>
            <a:ext cx="4139403" cy="2711448"/>
          </a:xfrm>
          <a:prstGeom prst="rect">
            <a:avLst/>
          </a:prstGeom>
        </p:spPr>
      </p:pic>
      <p:pic>
        <p:nvPicPr>
          <p:cNvPr id="3" name="Picture 2"/>
          <p:cNvPicPr>
            <a:picLocks noChangeAspect="1"/>
          </p:cNvPicPr>
          <p:nvPr/>
        </p:nvPicPr>
        <p:blipFill>
          <a:blip r:embed="rId4"/>
          <a:stretch>
            <a:fillRect/>
          </a:stretch>
        </p:blipFill>
        <p:spPr>
          <a:xfrm>
            <a:off x="6238465" y="624112"/>
            <a:ext cx="4105331" cy="2665154"/>
          </a:xfrm>
          <a:prstGeom prst="rect">
            <a:avLst/>
          </a:prstGeom>
        </p:spPr>
      </p:pic>
      <p:pic>
        <p:nvPicPr>
          <p:cNvPr id="4" name="Picture 3"/>
          <p:cNvPicPr>
            <a:picLocks noChangeAspect="1"/>
          </p:cNvPicPr>
          <p:nvPr/>
        </p:nvPicPr>
        <p:blipFill>
          <a:blip r:embed="rId5"/>
          <a:stretch>
            <a:fillRect/>
          </a:stretch>
        </p:blipFill>
        <p:spPr>
          <a:xfrm>
            <a:off x="995927" y="3428999"/>
            <a:ext cx="4139403" cy="2939254"/>
          </a:xfrm>
          <a:prstGeom prst="rect">
            <a:avLst/>
          </a:prstGeom>
        </p:spPr>
      </p:pic>
      <p:pic>
        <p:nvPicPr>
          <p:cNvPr id="5" name="Picture 4"/>
          <p:cNvPicPr>
            <a:picLocks noChangeAspect="1"/>
          </p:cNvPicPr>
          <p:nvPr/>
        </p:nvPicPr>
        <p:blipFill>
          <a:blip r:embed="rId6"/>
          <a:stretch>
            <a:fillRect/>
          </a:stretch>
        </p:blipFill>
        <p:spPr>
          <a:xfrm>
            <a:off x="6238465" y="3428999"/>
            <a:ext cx="4123462" cy="2887532"/>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33364</TotalTime>
  <Words>218</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Reunification drill  I have been participating with Kalama schools on a reunification exercise scheduled for May. We have been meeting monthly to finalize the details. This exercise will also assist Woodland Schools in hardening our reunification strategy and procedures. The reunification strategy is organized virtually the same at any location only the key players change. Additionally, we have prepped two reunification “Go Kits”. One that will reside at WHS in the main electrical room and the second at the Facilities Office at the Middle School. In the event of a reunification event, both kits are easily transported to the reunification site.     Rekey  In order to improve safety at the schools, card key readers were installed last summer to more accurately control and limit access to the schools.  Once all of the readers were up and running and all bugs worked out, the intent was to rekey all of the exterior locks at each school. This action virtually renders all A keys useless (excluding interior doors). Last week we completed this activity at WMS and will schedule WIS and WPS in the very near future.   Remote Viewing  of Schools Cameras I’ve connected with IT and Woodland Police to allow our surveillance cameras to be viewed by dispatch at the police station. This ability to pinpoint problem areas in the schools remotely can aid the police tremendously and shave critical time off there response to a particular area in the school. Since this information will be available via a web browser IT is currently ensuring the network connection security then we will be ready to deploy and train WPD on the arrangement of the cameras and location ID.          </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350</cp:revision>
  <cp:lastPrinted>2018-01-11T23:46:39Z</cp:lastPrinted>
  <dcterms:created xsi:type="dcterms:W3CDTF">2016-04-19T23:51:26Z</dcterms:created>
  <dcterms:modified xsi:type="dcterms:W3CDTF">2018-02-22T18:28:45Z</dcterms:modified>
</cp:coreProperties>
</file>